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embeddedFontLst>
    <p:embeddedFont>
      <p:font typeface="Arial Black" panose="020B0A04020102020204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64DFF-8EAD-FBA4-FB48-D10DDC4C45C2}" v="180" dt="2022-01-26T21:49:24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Shell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provides you with an interface to the Unix system. It gathers input from you and executes programs based on that input. When a program finishes executing, it displays that program's output.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Shell is an environment in which we can run our commands, programs, and shell scripts. There are different flavors of a shell, just as there are different flavors of operating systems. Each flavor of shell has its own set of recognized commands and functions.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Command-line flags are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a common way to specify options for command-line programs</a:t>
            </a:r>
            <a:endParaRPr/>
          </a:p>
        </p:txBody>
      </p:sp>
      <p:sp>
        <p:nvSpPr>
          <p:cNvPr id="231" name="Google Shape;2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ebcea68c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eebcea68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bad4e6e7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ebad4e6e7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bad4e6e76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ebad4e6e7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bad4e6e76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ebad4e6e7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bad4e6e7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ebad4e6e7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tty - teletypewriter</a:t>
            </a: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tr2651@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Supercomputing_Spin_Up_Spring_2022" TargetMode="External"/><Relationship Id="rId4" Type="http://schemas.openxmlformats.org/officeDocument/2006/relationships/hyperlink" Target="https://www.rc.colorado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e.surrey.ac.uk/Teaching/Unix/index.html" TargetMode="External"/><Relationship Id="rId4" Type="http://schemas.openxmlformats.org/officeDocument/2006/relationships/hyperlink" Target="https://github.com/ResearchComputing/Supercomputing_Spin_Up_Spring_202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915" y="0"/>
            <a:ext cx="12557879" cy="6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524000" y="1731963"/>
            <a:ext cx="91440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-US" b="1">
                <a:solidFill>
                  <a:schemeClr val="lt1"/>
                </a:solidFill>
              </a:rPr>
              <a:t>Research Computing Supercomputing </a:t>
            </a:r>
            <a:br>
              <a:rPr lang="en-US" b="1">
                <a:solidFill>
                  <a:schemeClr val="lt1"/>
                </a:solidFill>
              </a:rPr>
            </a:br>
            <a:r>
              <a:rPr lang="en-US" b="1">
                <a:solidFill>
                  <a:schemeClr val="lt1"/>
                </a:solidFill>
              </a:rPr>
              <a:t>Spin Up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9296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identifies a Linux user?</a:t>
            </a: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1026212" y="1662708"/>
            <a:ext cx="7693200" cy="28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Username / UUID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Group / GID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Password (or other authentication info)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GECOS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Default shell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Home directory (ie, home "folder" on disk)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01" y="2140449"/>
            <a:ext cx="2275575" cy="22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78687" y="117890"/>
            <a:ext cx="10407000" cy="1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Shells</a:t>
            </a:r>
            <a:endParaRPr sz="4350"/>
          </a:p>
          <a:p>
            <a:pPr marL="133985" marR="5080" lvl="0" indent="0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2F2B20"/>
              </a:buClr>
              <a:buSzPts val="2550"/>
              <a:buFont typeface="Arial Black"/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 command line interpreter: The shell interprets typed input, passes results to the rest of the OS, returns response</a:t>
            </a:r>
            <a:endParaRPr sz="25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682461" y="2410306"/>
            <a:ext cx="10219200" cy="28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209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Bourne (sh) – early and rudimentary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1597660" lvl="0" indent="-220978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 b="1">
                <a:solidFill>
                  <a:srgbClr val="2F2B20"/>
                </a:solidFill>
              </a:rPr>
              <a:t>Bourne-again (bash) – has many user-friendly extensions; default in Linux</a:t>
            </a:r>
            <a:endParaRPr sz="2200" b="1">
              <a:solidFill>
                <a:schemeClr val="dk1"/>
              </a:solidFill>
            </a:endParaRPr>
          </a:p>
          <a:p>
            <a:pPr marL="255903" marR="0" lvl="0" indent="-220978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 (csh) – has C-like syntax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20978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 (tcsh) – extended version of csh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5080" lvl="0" indent="-22097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Korn (ksh) – early extension of Bourne; was heavily used  for programming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20978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Z (zsh) – includes features of bash and tcsh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300" y="2556325"/>
            <a:ext cx="2481950" cy="10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1318746" y="1703294"/>
            <a:ext cx="9949500" cy="4198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1373909" y="1731309"/>
            <a:ext cx="9839801" cy="4118848"/>
          </a:xfrm>
          <a:custGeom>
            <a:avLst/>
            <a:gdLst/>
            <a:ahLst/>
            <a:cxnLst/>
            <a:rect l="l" t="t" r="r" b="b"/>
            <a:pathLst>
              <a:path w="8115300" h="4667250" extrusionOk="0">
                <a:moveTo>
                  <a:pt x="7972483" y="0"/>
                </a:moveTo>
                <a:lnTo>
                  <a:pt x="142816" y="0"/>
                </a:lnTo>
                <a:lnTo>
                  <a:pt x="97675" y="7280"/>
                </a:lnTo>
                <a:lnTo>
                  <a:pt x="58470" y="27555"/>
                </a:lnTo>
                <a:lnTo>
                  <a:pt x="27555" y="58470"/>
                </a:lnTo>
                <a:lnTo>
                  <a:pt x="7280" y="97675"/>
                </a:lnTo>
                <a:lnTo>
                  <a:pt x="0" y="142816"/>
                </a:lnTo>
                <a:lnTo>
                  <a:pt x="0" y="4524433"/>
                </a:lnTo>
                <a:lnTo>
                  <a:pt x="7280" y="4569574"/>
                </a:lnTo>
                <a:lnTo>
                  <a:pt x="27555" y="4608779"/>
                </a:lnTo>
                <a:lnTo>
                  <a:pt x="58470" y="4639694"/>
                </a:lnTo>
                <a:lnTo>
                  <a:pt x="97675" y="4659969"/>
                </a:lnTo>
                <a:lnTo>
                  <a:pt x="142816" y="4667250"/>
                </a:lnTo>
                <a:lnTo>
                  <a:pt x="7972483" y="4667250"/>
                </a:lnTo>
                <a:lnTo>
                  <a:pt x="8017624" y="4659969"/>
                </a:lnTo>
                <a:lnTo>
                  <a:pt x="8056828" y="4639694"/>
                </a:lnTo>
                <a:lnTo>
                  <a:pt x="8087744" y="4608779"/>
                </a:lnTo>
                <a:lnTo>
                  <a:pt x="8108018" y="4569574"/>
                </a:lnTo>
                <a:lnTo>
                  <a:pt x="8115299" y="4524433"/>
                </a:lnTo>
                <a:lnTo>
                  <a:pt x="8115299" y="142816"/>
                </a:lnTo>
                <a:lnTo>
                  <a:pt x="8108018" y="97675"/>
                </a:lnTo>
                <a:lnTo>
                  <a:pt x="8087744" y="58470"/>
                </a:lnTo>
                <a:lnTo>
                  <a:pt x="8056828" y="27555"/>
                </a:lnTo>
                <a:lnTo>
                  <a:pt x="8017624" y="7280"/>
                </a:lnTo>
                <a:lnTo>
                  <a:pt x="7972483" y="0"/>
                </a:lnTo>
                <a:close/>
              </a:path>
            </a:pathLst>
          </a:custGeom>
          <a:solidFill>
            <a:srgbClr val="A9A5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2084435" y="1905079"/>
            <a:ext cx="33111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rPr>
              <a:t>shell: bash, csh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2160281" y="2543736"/>
            <a:ext cx="8112600" cy="29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2216728" y="2571750"/>
            <a:ext cx="8003500" cy="2849570"/>
          </a:xfrm>
          <a:custGeom>
            <a:avLst/>
            <a:gdLst/>
            <a:ahLst/>
            <a:cxnLst/>
            <a:rect l="l" t="t" r="r" b="b"/>
            <a:pathLst>
              <a:path w="6600825" h="3228975" extrusionOk="0">
                <a:moveTo>
                  <a:pt x="6458074" y="0"/>
                </a:moveTo>
                <a:lnTo>
                  <a:pt x="142750" y="0"/>
                </a:lnTo>
                <a:lnTo>
                  <a:pt x="97630" y="7277"/>
                </a:lnTo>
                <a:lnTo>
                  <a:pt x="58443" y="27542"/>
                </a:lnTo>
                <a:lnTo>
                  <a:pt x="27542" y="58444"/>
                </a:lnTo>
                <a:lnTo>
                  <a:pt x="7277" y="97630"/>
                </a:lnTo>
                <a:lnTo>
                  <a:pt x="0" y="142751"/>
                </a:lnTo>
                <a:lnTo>
                  <a:pt x="0" y="3086224"/>
                </a:lnTo>
                <a:lnTo>
                  <a:pt x="7277" y="3131344"/>
                </a:lnTo>
                <a:lnTo>
                  <a:pt x="27542" y="3170531"/>
                </a:lnTo>
                <a:lnTo>
                  <a:pt x="58443" y="3201432"/>
                </a:lnTo>
                <a:lnTo>
                  <a:pt x="97630" y="3221697"/>
                </a:lnTo>
                <a:lnTo>
                  <a:pt x="142750" y="3228975"/>
                </a:lnTo>
                <a:lnTo>
                  <a:pt x="6458074" y="3228975"/>
                </a:lnTo>
                <a:lnTo>
                  <a:pt x="6503194" y="3221697"/>
                </a:lnTo>
                <a:lnTo>
                  <a:pt x="6542381" y="3201432"/>
                </a:lnTo>
                <a:lnTo>
                  <a:pt x="6573282" y="3170531"/>
                </a:lnTo>
                <a:lnTo>
                  <a:pt x="6593547" y="3131344"/>
                </a:lnTo>
                <a:lnTo>
                  <a:pt x="6600825" y="3086224"/>
                </a:lnTo>
                <a:lnTo>
                  <a:pt x="6600825" y="142751"/>
                </a:lnTo>
                <a:lnTo>
                  <a:pt x="6593547" y="97630"/>
                </a:lnTo>
                <a:lnTo>
                  <a:pt x="6573282" y="58444"/>
                </a:lnTo>
                <a:lnTo>
                  <a:pt x="6542381" y="27542"/>
                </a:lnTo>
                <a:lnTo>
                  <a:pt x="6503194" y="7277"/>
                </a:lnTo>
                <a:lnTo>
                  <a:pt x="6458074" y="0"/>
                </a:lnTo>
                <a:close/>
              </a:path>
            </a:pathLst>
          </a:custGeom>
          <a:solidFill>
            <a:srgbClr val="D9EA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3058867" y="2664679"/>
            <a:ext cx="20643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programs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7153429" y="2664879"/>
            <a:ext cx="24192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3304567" y="3204883"/>
            <a:ext cx="6552600" cy="207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3359727" y="3235699"/>
            <a:ext cx="6444377" cy="1992178"/>
          </a:xfrm>
          <a:custGeom>
            <a:avLst/>
            <a:gdLst/>
            <a:ahLst/>
            <a:cxnLst/>
            <a:rect l="l" t="t" r="r" b="b"/>
            <a:pathLst>
              <a:path w="5314950" h="2257425" extrusionOk="0">
                <a:moveTo>
                  <a:pt x="5172078" y="0"/>
                </a:moveTo>
                <a:lnTo>
                  <a:pt x="142871" y="0"/>
                </a:lnTo>
                <a:lnTo>
                  <a:pt x="97713" y="7283"/>
                </a:lnTo>
                <a:lnTo>
                  <a:pt x="58493" y="27565"/>
                </a:lnTo>
                <a:lnTo>
                  <a:pt x="27565" y="58492"/>
                </a:lnTo>
                <a:lnTo>
                  <a:pt x="7283" y="97712"/>
                </a:lnTo>
                <a:lnTo>
                  <a:pt x="0" y="142871"/>
                </a:lnTo>
                <a:lnTo>
                  <a:pt x="0" y="2114553"/>
                </a:lnTo>
                <a:lnTo>
                  <a:pt x="7283" y="2159711"/>
                </a:lnTo>
                <a:lnTo>
                  <a:pt x="27565" y="2198931"/>
                </a:lnTo>
                <a:lnTo>
                  <a:pt x="58493" y="2229859"/>
                </a:lnTo>
                <a:lnTo>
                  <a:pt x="97713" y="2250141"/>
                </a:lnTo>
                <a:lnTo>
                  <a:pt x="142871" y="2257425"/>
                </a:lnTo>
                <a:lnTo>
                  <a:pt x="5172078" y="2257425"/>
                </a:lnTo>
                <a:lnTo>
                  <a:pt x="5217237" y="2250141"/>
                </a:lnTo>
                <a:lnTo>
                  <a:pt x="5256457" y="2229859"/>
                </a:lnTo>
                <a:lnTo>
                  <a:pt x="5287384" y="2198931"/>
                </a:lnTo>
                <a:lnTo>
                  <a:pt x="5307666" y="2159711"/>
                </a:lnTo>
                <a:lnTo>
                  <a:pt x="5314950" y="2114553"/>
                </a:lnTo>
                <a:lnTo>
                  <a:pt x="5314950" y="142871"/>
                </a:lnTo>
                <a:lnTo>
                  <a:pt x="5307666" y="97712"/>
                </a:lnTo>
                <a:lnTo>
                  <a:pt x="5287384" y="58492"/>
                </a:lnTo>
                <a:lnTo>
                  <a:pt x="5256457" y="27565"/>
                </a:lnTo>
                <a:lnTo>
                  <a:pt x="5217237" y="7283"/>
                </a:lnTo>
                <a:lnTo>
                  <a:pt x="5172078" y="0"/>
                </a:lnTo>
                <a:close/>
              </a:path>
            </a:pathLst>
          </a:custGeom>
          <a:solidFill>
            <a:srgbClr val="C0ED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3925455" y="4037853"/>
            <a:ext cx="4731000" cy="922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3983182" y="4067735"/>
            <a:ext cx="4619625" cy="840581"/>
          </a:xfrm>
          <a:custGeom>
            <a:avLst/>
            <a:gdLst/>
            <a:ahLst/>
            <a:cxnLst/>
            <a:rect l="l" t="t" r="r" b="b"/>
            <a:pathLst>
              <a:path w="3810000" h="952500" extrusionOk="0">
                <a:moveTo>
                  <a:pt x="3667125" y="0"/>
                </a:moveTo>
                <a:lnTo>
                  <a:pt x="142875" y="0"/>
                </a:lnTo>
                <a:lnTo>
                  <a:pt x="97715" y="7283"/>
                </a:lnTo>
                <a:lnTo>
                  <a:pt x="58494" y="27566"/>
                </a:lnTo>
                <a:lnTo>
                  <a:pt x="27566" y="58494"/>
                </a:lnTo>
                <a:lnTo>
                  <a:pt x="7283" y="97715"/>
                </a:lnTo>
                <a:lnTo>
                  <a:pt x="0" y="142875"/>
                </a:lnTo>
                <a:lnTo>
                  <a:pt x="0" y="809625"/>
                </a:lnTo>
                <a:lnTo>
                  <a:pt x="7283" y="854784"/>
                </a:lnTo>
                <a:lnTo>
                  <a:pt x="27566" y="894005"/>
                </a:lnTo>
                <a:lnTo>
                  <a:pt x="58494" y="924933"/>
                </a:lnTo>
                <a:lnTo>
                  <a:pt x="97715" y="945216"/>
                </a:lnTo>
                <a:lnTo>
                  <a:pt x="142875" y="952500"/>
                </a:lnTo>
                <a:lnTo>
                  <a:pt x="3667125" y="952500"/>
                </a:lnTo>
                <a:lnTo>
                  <a:pt x="3712284" y="945216"/>
                </a:lnTo>
                <a:lnTo>
                  <a:pt x="3751505" y="924933"/>
                </a:lnTo>
                <a:lnTo>
                  <a:pt x="3782433" y="894005"/>
                </a:lnTo>
                <a:lnTo>
                  <a:pt x="3802716" y="854784"/>
                </a:lnTo>
                <a:lnTo>
                  <a:pt x="3810000" y="809625"/>
                </a:lnTo>
                <a:lnTo>
                  <a:pt x="3810000" y="142875"/>
                </a:lnTo>
                <a:lnTo>
                  <a:pt x="3802716" y="97715"/>
                </a:lnTo>
                <a:lnTo>
                  <a:pt x="3782433" y="58494"/>
                </a:lnTo>
                <a:lnTo>
                  <a:pt x="3751505" y="27566"/>
                </a:lnTo>
                <a:lnTo>
                  <a:pt x="3712284" y="7283"/>
                </a:lnTo>
                <a:lnTo>
                  <a:pt x="3667125" y="0"/>
                </a:lnTo>
                <a:close/>
              </a:path>
            </a:pathLst>
          </a:custGeom>
          <a:solidFill>
            <a:srgbClr val="C2E5A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129424" y="3470302"/>
            <a:ext cx="4275000" cy="14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257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Linux kernel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359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Computer hardware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5584154" y="1130013"/>
            <a:ext cx="1662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200"/>
              <a:buFont typeface="Arial Black"/>
              <a:buNone/>
            </a:pPr>
            <a:r>
              <a:rPr lang="en-US" sz="3200"/>
              <a:t>users</a:t>
            </a:r>
            <a:endParaRPr sz="3200"/>
          </a:p>
        </p:txBody>
      </p:sp>
      <p:sp>
        <p:nvSpPr>
          <p:cNvPr id="218" name="Google Shape;218;p2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878686" y="371179"/>
            <a:ext cx="10388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Shells</a:t>
            </a:r>
            <a:endParaRPr sz="43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43887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Shell features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1026211" y="1732151"/>
            <a:ext cx="6283800" cy="3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Tab completion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A9A57C"/>
              </a:buClr>
              <a:buSzPts val="3700"/>
              <a:buFont typeface="Arial"/>
              <a:buNone/>
            </a:pP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History and command-line editing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A9A57C"/>
              </a:buClr>
              <a:buSzPts val="3700"/>
              <a:buFont typeface="Arial"/>
              <a:buNone/>
            </a:pP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Scripting and programming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A9A57C"/>
              </a:buClr>
              <a:buSzPts val="3700"/>
              <a:buFont typeface="Arial"/>
              <a:buNone/>
            </a:pP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Built-in utilities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9738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Anatomy of a Linux command</a:t>
            </a:r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spAutoFit/>
          </a:bodyPr>
          <a:lstStyle/>
          <a:p>
            <a:pPr marL="289560" lvl="0" indent="-2178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command [flags] [flag arguments] [target(s)]</a:t>
            </a:r>
            <a:endParaRPr sz="2400"/>
          </a:p>
          <a:p>
            <a:pPr marL="685800" lvl="1" indent="-26670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Consolas"/>
              <a:buChar char="•"/>
            </a:pPr>
            <a:r>
              <a:rPr lang="en-US" sz="2400" b="1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tar -c -f archive.tar mydir</a:t>
            </a:r>
            <a:r>
              <a:rPr lang="en-US" sz="2400" b="1">
                <a:solidFill>
                  <a:schemeClr val="lt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chemeClr val="lt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289560" marR="598805" lvl="0" indent="-217803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Flags may not mean the same thing for different commands</a:t>
            </a:r>
            <a:endParaRPr sz="2400"/>
          </a:p>
          <a:p>
            <a:pPr marL="289560" marR="5080" lvl="0" indent="-217803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The same command may have different flags in different  kinds of Unix (esp. Linux vs BSD)</a:t>
            </a:r>
            <a:endParaRPr sz="2400"/>
          </a:p>
          <a:p>
            <a:pPr marL="289560" lvl="0" indent="-217803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Case is important!</a:t>
            </a:r>
            <a:endParaRPr sz="2400"/>
          </a:p>
          <a:p>
            <a:pPr marL="289560" lvl="0" indent="-2178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400"/>
              <a:buChar char="•"/>
            </a:pPr>
            <a:r>
              <a:rPr lang="en-US" sz="2400"/>
              <a:t>Order of flags may be important</a:t>
            </a:r>
            <a:endParaRPr sz="2400"/>
          </a:p>
        </p:txBody>
      </p:sp>
      <p:sp>
        <p:nvSpPr>
          <p:cNvPr id="235" name="Google Shape;235;p2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/>
        </p:nvSpPr>
        <p:spPr>
          <a:xfrm>
            <a:off x="878670" y="2084275"/>
            <a:ext cx="2243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2F2B20"/>
                </a:solidFill>
              </a:rPr>
              <a:t>man</a:t>
            </a:r>
            <a:endParaRPr sz="7200" b="1">
              <a:solidFill>
                <a:schemeClr val="dk1"/>
              </a:solidFill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747443" y="5286225"/>
            <a:ext cx="10131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(or you can google the command on a site you like.)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878687" y="402509"/>
            <a:ext cx="97389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 Black"/>
              <a:buNone/>
            </a:pPr>
            <a:r>
              <a:rPr lang="en-US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most important Linux command man(ual):</a:t>
            </a:r>
            <a:endParaRPr sz="4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1018068" y="3539625"/>
            <a:ext cx="6183600" cy="18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man &lt;command&gt;  </a:t>
            </a:r>
            <a:r>
              <a:rPr lang="en-US" sz="2550">
                <a:solidFill>
                  <a:srgbClr val="2F2B20"/>
                </a:solidFill>
              </a:rPr>
              <a:t>(search with “/”)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man -k &lt;keyword&gt;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</a:rPr>
              <a:t>&lt;command&gt; --help</a:t>
            </a:r>
            <a:endParaRPr sz="2550">
              <a:solidFill>
                <a:srgbClr val="2F2B20"/>
              </a:solidFill>
            </a:endParaRPr>
          </a:p>
          <a:p>
            <a:pPr marL="12700" marR="5080" lvl="0" indent="0" algn="l" rtl="0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50">
              <a:solidFill>
                <a:srgbClr val="2F2B2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The Linux Filesystem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System of arranging files on disk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Consists of directories (folders) that can contain files or directories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Levels in full paths separated by </a:t>
            </a:r>
            <a:r>
              <a:rPr lang="en-US" sz="255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forward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slashes</a:t>
            </a:r>
            <a:r>
              <a:rPr lang="en-US" sz="2550">
                <a:solidFill>
                  <a:srgbClr val="2F2B20"/>
                </a:solidFill>
              </a:rPr>
              <a:t>: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90525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○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e.g. /home/nunez/scripts/analyze_data.sh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Case-sensitive; spaces in names discouraged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Some shorthand: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	(the current directory)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..	(the directory one level above)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~	(home directory)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-	(previous directory, when used with </a:t>
            </a:r>
            <a:r>
              <a:rPr lang="en-US" sz="24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10202364" y="3176150"/>
            <a:ext cx="497100" cy="4530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8442780" y="3900019"/>
            <a:ext cx="652500" cy="4530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d1</a:t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8140823" y="4649523"/>
            <a:ext cx="555600" cy="4530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f1</a:t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9135269" y="4649523"/>
            <a:ext cx="555600" cy="4530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f2</a:t>
            </a:r>
            <a:endParaRPr/>
          </a:p>
        </p:txBody>
      </p:sp>
      <p:cxnSp>
        <p:nvCxnSpPr>
          <p:cNvPr id="259" name="Google Shape;259;p28"/>
          <p:cNvCxnSpPr>
            <a:stCxn id="256" idx="0"/>
            <a:endCxn id="255" idx="2"/>
          </p:cNvCxnSpPr>
          <p:nvPr/>
        </p:nvCxnSpPr>
        <p:spPr>
          <a:xfrm rot="-5400000">
            <a:off x="9474480" y="2923669"/>
            <a:ext cx="270900" cy="16818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8"/>
          <p:cNvCxnSpPr>
            <a:stCxn id="261" idx="0"/>
            <a:endCxn id="255" idx="2"/>
          </p:cNvCxnSpPr>
          <p:nvPr/>
        </p:nvCxnSpPr>
        <p:spPr>
          <a:xfrm rot="-5400000">
            <a:off x="9903482" y="3352669"/>
            <a:ext cx="270900" cy="8238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8"/>
          <p:cNvCxnSpPr>
            <a:stCxn id="263" idx="0"/>
            <a:endCxn id="255" idx="2"/>
          </p:cNvCxnSpPr>
          <p:nvPr/>
        </p:nvCxnSpPr>
        <p:spPr>
          <a:xfrm rot="5400000" flipH="1">
            <a:off x="10354314" y="3725719"/>
            <a:ext cx="270900" cy="777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8"/>
          <p:cNvCxnSpPr>
            <a:stCxn id="265" idx="0"/>
            <a:endCxn id="255" idx="2"/>
          </p:cNvCxnSpPr>
          <p:nvPr/>
        </p:nvCxnSpPr>
        <p:spPr>
          <a:xfrm rot="5400000" flipH="1">
            <a:off x="10918635" y="3161419"/>
            <a:ext cx="270900" cy="1206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8"/>
          <p:cNvCxnSpPr>
            <a:stCxn id="257" idx="0"/>
            <a:endCxn id="256" idx="2"/>
          </p:cNvCxnSpPr>
          <p:nvPr/>
        </p:nvCxnSpPr>
        <p:spPr>
          <a:xfrm rot="-5400000">
            <a:off x="8445623" y="4326123"/>
            <a:ext cx="296400" cy="350400"/>
          </a:xfrm>
          <a:prstGeom prst="bentConnector3">
            <a:avLst>
              <a:gd name="adj1" fmla="val 49965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8"/>
          <p:cNvCxnSpPr>
            <a:stCxn id="258" idx="0"/>
            <a:endCxn id="256" idx="2"/>
          </p:cNvCxnSpPr>
          <p:nvPr/>
        </p:nvCxnSpPr>
        <p:spPr>
          <a:xfrm rot="5400000" flipH="1">
            <a:off x="8942819" y="4179273"/>
            <a:ext cx="296400" cy="644100"/>
          </a:xfrm>
          <a:prstGeom prst="bentConnector3">
            <a:avLst>
              <a:gd name="adj1" fmla="val 49965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8"/>
          <p:cNvSpPr/>
          <p:nvPr/>
        </p:nvSpPr>
        <p:spPr>
          <a:xfrm>
            <a:off x="9300782" y="3900019"/>
            <a:ext cx="652500" cy="4530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d2</a:t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10202364" y="3900019"/>
            <a:ext cx="652500" cy="4530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d3</a:t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11330985" y="3900019"/>
            <a:ext cx="652500" cy="4530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878686" y="482920"/>
            <a:ext cx="3477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Filesystem</a:t>
            </a:r>
            <a:endParaRPr sz="4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655330" y="1390860"/>
            <a:ext cx="0" cy="298687"/>
          </a:xfrm>
          <a:custGeom>
            <a:avLst/>
            <a:gdLst/>
            <a:ahLst/>
            <a:cxnLst/>
            <a:rect l="l" t="t" r="r" b="b"/>
            <a:pathLst>
              <a:path w="120000" h="338455" extrusionOk="0">
                <a:moveTo>
                  <a:pt x="0" y="0"/>
                </a:moveTo>
                <a:lnTo>
                  <a:pt x="0" y="338216"/>
                </a:lnTo>
              </a:path>
            </a:pathLst>
          </a:custGeom>
          <a:noFill/>
          <a:ln w="4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3247160" y="1417123"/>
            <a:ext cx="0" cy="272348"/>
          </a:xfrm>
          <a:custGeom>
            <a:avLst/>
            <a:gdLst/>
            <a:ahLst/>
            <a:cxnLst/>
            <a:rect l="l" t="t" r="r" b="b"/>
            <a:pathLst>
              <a:path w="120000" h="308610" extrusionOk="0">
                <a:moveTo>
                  <a:pt x="0" y="0"/>
                </a:moveTo>
                <a:lnTo>
                  <a:pt x="0" y="308451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247160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247160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477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622638" y="1983441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2638" y="2596963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5622638" y="3210485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5622638" y="3824007"/>
            <a:ext cx="0" cy="319421"/>
          </a:xfrm>
          <a:custGeom>
            <a:avLst/>
            <a:gdLst/>
            <a:ahLst/>
            <a:cxnLst/>
            <a:rect l="l" t="t" r="r" b="b"/>
            <a:pathLst>
              <a:path w="120000" h="361950" extrusionOk="0">
                <a:moveTo>
                  <a:pt x="0" y="0"/>
                </a:moveTo>
                <a:lnTo>
                  <a:pt x="0" y="361950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22638" y="4437530"/>
            <a:ext cx="0" cy="434861"/>
          </a:xfrm>
          <a:custGeom>
            <a:avLst/>
            <a:gdLst/>
            <a:ahLst/>
            <a:cxnLst/>
            <a:rect l="l" t="t" r="r" b="b"/>
            <a:pathLst>
              <a:path w="120000" h="492760" extrusionOk="0">
                <a:moveTo>
                  <a:pt x="0" y="0"/>
                </a:moveTo>
                <a:lnTo>
                  <a:pt x="0" y="492578"/>
                </a:lnTo>
              </a:path>
            </a:pathLst>
          </a:custGeom>
          <a:noFill/>
          <a:ln w="59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5274989" y="933823"/>
            <a:ext cx="626100" cy="51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5156970" y="959971"/>
            <a:ext cx="656700" cy="53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91725" y="949698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474027"/>
                </a:moveTo>
                <a:lnTo>
                  <a:pt x="409575" y="474027"/>
                </a:lnTo>
                <a:lnTo>
                  <a:pt x="409575" y="0"/>
                </a:lnTo>
                <a:lnTo>
                  <a:pt x="0" y="0"/>
                </a:lnTo>
                <a:lnTo>
                  <a:pt x="0" y="47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391725" y="949699"/>
            <a:ext cx="496610" cy="418609"/>
          </a:xfrm>
          <a:custGeom>
            <a:avLst/>
            <a:gdLst/>
            <a:ahLst/>
            <a:cxnLst/>
            <a:rect l="l" t="t" r="r" b="b"/>
            <a:pathLst>
              <a:path w="409575" h="474344" extrusionOk="0">
                <a:moveTo>
                  <a:pt x="0" y="0"/>
                </a:moveTo>
                <a:lnTo>
                  <a:pt x="409575" y="0"/>
                </a:lnTo>
                <a:lnTo>
                  <a:pt x="409575" y="474027"/>
                </a:lnTo>
                <a:lnTo>
                  <a:pt x="0" y="474027"/>
                </a:lnTo>
                <a:lnTo>
                  <a:pt x="0" y="0"/>
                </a:lnTo>
                <a:close/>
              </a:path>
            </a:pathLst>
          </a:cu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5259595" y="967441"/>
            <a:ext cx="549000" cy="46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422512" y="1003277"/>
            <a:ext cx="197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164807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046789" y="1636059"/>
            <a:ext cx="990300" cy="53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281545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149414" y="1643529"/>
            <a:ext cx="887700" cy="46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281545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274989" y="1673411"/>
            <a:ext cx="1041600" cy="388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156970" y="1636059"/>
            <a:ext cx="1159800" cy="537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5391728" y="1689287"/>
            <a:ext cx="912376" cy="294203"/>
          </a:xfrm>
          <a:custGeom>
            <a:avLst/>
            <a:gdLst/>
            <a:ahLst/>
            <a:cxnLst/>
            <a:rect l="l" t="t" r="r" b="b"/>
            <a:pathLst>
              <a:path w="752475" h="333375" extrusionOk="0">
                <a:moveTo>
                  <a:pt x="0" y="333375"/>
                </a:moveTo>
                <a:lnTo>
                  <a:pt x="752474" y="333375"/>
                </a:lnTo>
                <a:lnTo>
                  <a:pt x="752474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5259595" y="1643529"/>
            <a:ext cx="1056900" cy="463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5391728" y="1689287"/>
            <a:ext cx="9120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909455" y="1673411"/>
            <a:ext cx="1134000" cy="388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791433" y="1636059"/>
            <a:ext cx="990300" cy="537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24909" y="1689287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888930" y="1643529"/>
            <a:ext cx="892800" cy="463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024909" y="1689287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2945372" y="2286000"/>
            <a:ext cx="1431600" cy="38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2822221" y="2248648"/>
            <a:ext cx="1498200" cy="537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3059546" y="2302809"/>
            <a:ext cx="1305044" cy="294203"/>
          </a:xfrm>
          <a:custGeom>
            <a:avLst/>
            <a:gdLst/>
            <a:ahLst/>
            <a:cxnLst/>
            <a:rect l="l" t="t" r="r" b="b"/>
            <a:pathLst>
              <a:path w="1076325" h="333375" extrusionOk="0">
                <a:moveTo>
                  <a:pt x="0" y="333375"/>
                </a:moveTo>
                <a:lnTo>
                  <a:pt x="1076325" y="333375"/>
                </a:lnTo>
                <a:lnTo>
                  <a:pt x="10763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2924849" y="2256118"/>
            <a:ext cx="1447500" cy="463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090331" y="2294336"/>
            <a:ext cx="103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945372" y="2898588"/>
            <a:ext cx="1134000" cy="388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822221" y="2864970"/>
            <a:ext cx="1159800" cy="534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059546" y="2916332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924848" y="2872441"/>
            <a:ext cx="1056900" cy="459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059546" y="2916332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274989" y="2286000"/>
            <a:ext cx="2221800" cy="388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5156970" y="2248648"/>
            <a:ext cx="2334600" cy="537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391728" y="2302809"/>
            <a:ext cx="2090380" cy="294203"/>
          </a:xfrm>
          <a:custGeom>
            <a:avLst/>
            <a:gdLst/>
            <a:ahLst/>
            <a:cxnLst/>
            <a:rect l="l" t="t" r="r" b="b"/>
            <a:pathLst>
              <a:path w="1724025" h="333375" extrusionOk="0">
                <a:moveTo>
                  <a:pt x="0" y="333375"/>
                </a:moveTo>
                <a:lnTo>
                  <a:pt x="1724025" y="333375"/>
                </a:lnTo>
                <a:lnTo>
                  <a:pt x="172402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259595" y="2256118"/>
            <a:ext cx="2232000" cy="4632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5391728" y="2302809"/>
            <a:ext cx="20898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/&lt;username&gt;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5274990" y="2898588"/>
            <a:ext cx="2103900" cy="388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5156970" y="2864970"/>
            <a:ext cx="2165400" cy="534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5391728" y="2916332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5259595" y="2872441"/>
            <a:ext cx="2114700" cy="459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422513" y="2907858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/documents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274989" y="3511176"/>
            <a:ext cx="1134000" cy="3885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5156970" y="3477559"/>
            <a:ext cx="1159800" cy="537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5391728" y="3529854"/>
            <a:ext cx="1004768" cy="294203"/>
          </a:xfrm>
          <a:custGeom>
            <a:avLst/>
            <a:gdLst/>
            <a:ahLst/>
            <a:cxnLst/>
            <a:rect l="l" t="t" r="r" b="b"/>
            <a:pathLst>
              <a:path w="828675" h="333375" extrusionOk="0">
                <a:moveTo>
                  <a:pt x="0" y="333375"/>
                </a:moveTo>
                <a:lnTo>
                  <a:pt x="828675" y="333375"/>
                </a:lnTo>
                <a:lnTo>
                  <a:pt x="8286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5259595" y="3485029"/>
            <a:ext cx="1056900" cy="4632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91728" y="3529854"/>
            <a:ext cx="1004400" cy="280200"/>
          </a:xfrm>
          <a:prstGeom prst="rect">
            <a:avLst/>
          </a:prstGeom>
          <a:noFill/>
          <a:ln w="13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74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/hpc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5274990" y="4127500"/>
            <a:ext cx="2103900" cy="38850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156970" y="4090147"/>
            <a:ext cx="2165400" cy="53790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5391728" y="4143376"/>
            <a:ext cx="1974890" cy="294203"/>
          </a:xfrm>
          <a:custGeom>
            <a:avLst/>
            <a:gdLst/>
            <a:ahLst/>
            <a:cxnLst/>
            <a:rect l="l" t="t" r="r" b="b"/>
            <a:pathLst>
              <a:path w="1628775" h="333375" extrusionOk="0">
                <a:moveTo>
                  <a:pt x="0" y="333375"/>
                </a:moveTo>
                <a:lnTo>
                  <a:pt x="1628775" y="333375"/>
                </a:lnTo>
                <a:lnTo>
                  <a:pt x="1628775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259595" y="4097618"/>
            <a:ext cx="2114700" cy="4632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422513" y="4134901"/>
            <a:ext cx="171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4D4D"/>
                </a:solidFill>
                <a:latin typeface="Courier New"/>
                <a:ea typeface="Courier New"/>
                <a:cs typeface="Courier New"/>
                <a:sym typeface="Courier New"/>
              </a:rPr>
              <a:t>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4320429" y="5188291"/>
            <a:ext cx="67527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/home/&lt;username&gt;/documents/hpc/notes.txt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74562" y="3388029"/>
            <a:ext cx="147827" cy="425333"/>
          </a:xfrm>
          <a:custGeom>
            <a:avLst/>
            <a:gdLst/>
            <a:ahLst/>
            <a:cxnLst/>
            <a:rect l="l" t="t" r="r" b="b"/>
            <a:pathLst>
              <a:path w="121919" h="481964" extrusionOk="0">
                <a:moveTo>
                  <a:pt x="80476" y="95388"/>
                </a:moveTo>
                <a:lnTo>
                  <a:pt x="39818" y="95388"/>
                </a:lnTo>
                <a:lnTo>
                  <a:pt x="51290" y="481615"/>
                </a:lnTo>
                <a:lnTo>
                  <a:pt x="91912" y="480407"/>
                </a:lnTo>
                <a:lnTo>
                  <a:pt x="80476" y="95388"/>
                </a:lnTo>
                <a:close/>
              </a:path>
              <a:path w="121919" h="481964" extrusionOk="0">
                <a:moveTo>
                  <a:pt x="57313" y="0"/>
                </a:moveTo>
                <a:lnTo>
                  <a:pt x="0" y="123676"/>
                </a:lnTo>
                <a:lnTo>
                  <a:pt x="39818" y="95388"/>
                </a:lnTo>
                <a:lnTo>
                  <a:pt x="80476" y="95388"/>
                </a:lnTo>
                <a:lnTo>
                  <a:pt x="80440" y="94180"/>
                </a:lnTo>
                <a:lnTo>
                  <a:pt x="107953" y="94180"/>
                </a:lnTo>
                <a:lnTo>
                  <a:pt x="100998" y="81244"/>
                </a:lnTo>
                <a:lnTo>
                  <a:pt x="59726" y="81244"/>
                </a:lnTo>
                <a:lnTo>
                  <a:pt x="100997" y="81243"/>
                </a:lnTo>
                <a:lnTo>
                  <a:pt x="57313" y="0"/>
                </a:lnTo>
                <a:close/>
              </a:path>
              <a:path w="121919" h="481964" extrusionOk="0">
                <a:moveTo>
                  <a:pt x="107953" y="94180"/>
                </a:moveTo>
                <a:lnTo>
                  <a:pt x="80440" y="94180"/>
                </a:lnTo>
                <a:lnTo>
                  <a:pt x="121866" y="120055"/>
                </a:lnTo>
                <a:lnTo>
                  <a:pt x="107953" y="94180"/>
                </a:lnTo>
                <a:close/>
              </a:path>
              <a:path w="121919" h="481964" extrusionOk="0">
                <a:moveTo>
                  <a:pt x="100997" y="81243"/>
                </a:moveTo>
                <a:lnTo>
                  <a:pt x="59726" y="81243"/>
                </a:lnTo>
                <a:lnTo>
                  <a:pt x="100998" y="81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818341" y="4563596"/>
            <a:ext cx="147828" cy="425333"/>
          </a:xfrm>
          <a:custGeom>
            <a:avLst/>
            <a:gdLst/>
            <a:ahLst/>
            <a:cxnLst/>
            <a:rect l="l" t="t" r="r" b="b"/>
            <a:pathLst>
              <a:path w="121920" h="481964" extrusionOk="0">
                <a:moveTo>
                  <a:pt x="80543" y="95345"/>
                </a:moveTo>
                <a:lnTo>
                  <a:pt x="39888" y="95345"/>
                </a:lnTo>
                <a:lnTo>
                  <a:pt x="50403" y="481564"/>
                </a:lnTo>
                <a:lnTo>
                  <a:pt x="91029" y="480458"/>
                </a:lnTo>
                <a:lnTo>
                  <a:pt x="80543" y="95345"/>
                </a:lnTo>
                <a:close/>
              </a:path>
              <a:path w="121920" h="481964" extrusionOk="0">
                <a:moveTo>
                  <a:pt x="57618" y="0"/>
                </a:moveTo>
                <a:lnTo>
                  <a:pt x="0" y="123534"/>
                </a:lnTo>
                <a:lnTo>
                  <a:pt x="39888" y="95345"/>
                </a:lnTo>
                <a:lnTo>
                  <a:pt x="80543" y="95345"/>
                </a:lnTo>
                <a:lnTo>
                  <a:pt x="80512" y="94237"/>
                </a:lnTo>
                <a:lnTo>
                  <a:pt x="107990" y="94237"/>
                </a:lnTo>
                <a:lnTo>
                  <a:pt x="57618" y="0"/>
                </a:lnTo>
                <a:close/>
              </a:path>
              <a:path w="121920" h="481964" extrusionOk="0">
                <a:moveTo>
                  <a:pt x="107990" y="94237"/>
                </a:moveTo>
                <a:lnTo>
                  <a:pt x="80512" y="94237"/>
                </a:lnTo>
                <a:lnTo>
                  <a:pt x="121875" y="120215"/>
                </a:lnTo>
                <a:lnTo>
                  <a:pt x="107990" y="942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650974" y="1371690"/>
            <a:ext cx="6460544" cy="107594"/>
          </a:xfrm>
          <a:custGeom>
            <a:avLst/>
            <a:gdLst/>
            <a:ahLst/>
            <a:cxnLst/>
            <a:rect l="l" t="t" r="r" b="b"/>
            <a:pathLst>
              <a:path w="5328284" h="121919" extrusionOk="0">
                <a:moveTo>
                  <a:pt x="45" y="34822"/>
                </a:moveTo>
                <a:lnTo>
                  <a:pt x="0" y="75462"/>
                </a:lnTo>
                <a:lnTo>
                  <a:pt x="5206126" y="81278"/>
                </a:lnTo>
                <a:lnTo>
                  <a:pt x="5206080" y="121918"/>
                </a:lnTo>
                <a:lnTo>
                  <a:pt x="5328069" y="61095"/>
                </a:lnTo>
                <a:lnTo>
                  <a:pt x="5287271" y="40639"/>
                </a:lnTo>
                <a:lnTo>
                  <a:pt x="5206171" y="40639"/>
                </a:lnTo>
                <a:lnTo>
                  <a:pt x="45" y="34822"/>
                </a:lnTo>
                <a:close/>
              </a:path>
              <a:path w="5328284" h="121919" extrusionOk="0">
                <a:moveTo>
                  <a:pt x="5206217" y="0"/>
                </a:moveTo>
                <a:lnTo>
                  <a:pt x="5206171" y="40639"/>
                </a:lnTo>
                <a:lnTo>
                  <a:pt x="5287271" y="40639"/>
                </a:lnTo>
                <a:lnTo>
                  <a:pt x="52062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2094687" y="3789564"/>
            <a:ext cx="23838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/usr/local/bin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93675" marR="0" lvl="0" indent="0" algn="l" rtl="0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Absolute path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845338" y="2284909"/>
            <a:ext cx="25986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84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B62A4"/>
                </a:solidFill>
              </a:rPr>
              <a:t>Relative path</a:t>
            </a:r>
            <a:endParaRPr sz="265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../../usr/local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8008697" y="410659"/>
            <a:ext cx="220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62A4"/>
              </a:buClr>
              <a:buSzPts val="2650"/>
              <a:buFont typeface="Trebuchet MS"/>
              <a:buNone/>
            </a:pPr>
            <a:r>
              <a:rPr lang="en-US" sz="2650">
                <a:solidFill>
                  <a:srgbClr val="0B62A4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Users</a:t>
            </a:r>
            <a:endParaRPr sz="26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944808" y="949699"/>
            <a:ext cx="2222810" cy="1218843"/>
          </a:xfrm>
          <a:custGeom>
            <a:avLst/>
            <a:gdLst/>
            <a:ahLst/>
            <a:cxnLst/>
            <a:rect l="l" t="t" r="r" b="b"/>
            <a:pathLst>
              <a:path w="1833245" h="1381125" extrusionOk="0">
                <a:moveTo>
                  <a:pt x="387183" y="707398"/>
                </a:moveTo>
                <a:lnTo>
                  <a:pt x="341256" y="710996"/>
                </a:lnTo>
                <a:lnTo>
                  <a:pt x="297580" y="720689"/>
                </a:lnTo>
                <a:lnTo>
                  <a:pt x="253956" y="738417"/>
                </a:lnTo>
                <a:lnTo>
                  <a:pt x="213304" y="764330"/>
                </a:lnTo>
                <a:lnTo>
                  <a:pt x="176213" y="799842"/>
                </a:lnTo>
                <a:lnTo>
                  <a:pt x="147723" y="840127"/>
                </a:lnTo>
                <a:lnTo>
                  <a:pt x="125238" y="885659"/>
                </a:lnTo>
                <a:lnTo>
                  <a:pt x="108356" y="934279"/>
                </a:lnTo>
                <a:lnTo>
                  <a:pt x="96183" y="984939"/>
                </a:lnTo>
                <a:lnTo>
                  <a:pt x="87970" y="1036665"/>
                </a:lnTo>
                <a:lnTo>
                  <a:pt x="82964" y="1089545"/>
                </a:lnTo>
                <a:lnTo>
                  <a:pt x="83454" y="1140551"/>
                </a:lnTo>
                <a:lnTo>
                  <a:pt x="0" y="1146390"/>
                </a:lnTo>
                <a:lnTo>
                  <a:pt x="138644" y="1381125"/>
                </a:lnTo>
                <a:lnTo>
                  <a:pt x="240961" y="1134866"/>
                </a:lnTo>
                <a:lnTo>
                  <a:pt x="164683" y="1134866"/>
                </a:lnTo>
                <a:lnTo>
                  <a:pt x="164280" y="1092993"/>
                </a:lnTo>
                <a:lnTo>
                  <a:pt x="168645" y="1046880"/>
                </a:lnTo>
                <a:lnTo>
                  <a:pt x="175958" y="1000832"/>
                </a:lnTo>
                <a:lnTo>
                  <a:pt x="186451" y="957159"/>
                </a:lnTo>
                <a:lnTo>
                  <a:pt x="200360" y="917107"/>
                </a:lnTo>
                <a:lnTo>
                  <a:pt x="217774" y="881844"/>
                </a:lnTo>
                <a:lnTo>
                  <a:pt x="250408" y="839626"/>
                </a:lnTo>
                <a:lnTo>
                  <a:pt x="291263" y="810724"/>
                </a:lnTo>
                <a:lnTo>
                  <a:pt x="353293" y="791583"/>
                </a:lnTo>
                <a:lnTo>
                  <a:pt x="389238" y="788766"/>
                </a:lnTo>
                <a:lnTo>
                  <a:pt x="1446340" y="788766"/>
                </a:lnTo>
                <a:lnTo>
                  <a:pt x="1458099" y="785726"/>
                </a:lnTo>
                <a:lnTo>
                  <a:pt x="1492834" y="775538"/>
                </a:lnTo>
                <a:lnTo>
                  <a:pt x="1510442" y="769669"/>
                </a:lnTo>
                <a:lnTo>
                  <a:pt x="999888" y="769669"/>
                </a:lnTo>
                <a:lnTo>
                  <a:pt x="919589" y="769265"/>
                </a:lnTo>
                <a:lnTo>
                  <a:pt x="844567" y="765255"/>
                </a:lnTo>
                <a:lnTo>
                  <a:pt x="774453" y="758503"/>
                </a:lnTo>
                <a:lnTo>
                  <a:pt x="708869" y="749867"/>
                </a:lnTo>
                <a:lnTo>
                  <a:pt x="647423" y="740201"/>
                </a:lnTo>
                <a:lnTo>
                  <a:pt x="535318" y="721221"/>
                </a:lnTo>
                <a:lnTo>
                  <a:pt x="483765" y="713681"/>
                </a:lnTo>
                <a:lnTo>
                  <a:pt x="434555" y="708710"/>
                </a:lnTo>
                <a:lnTo>
                  <a:pt x="387183" y="707398"/>
                </a:lnTo>
                <a:close/>
              </a:path>
              <a:path w="1833245" h="1381125" extrusionOk="0">
                <a:moveTo>
                  <a:pt x="243245" y="1129369"/>
                </a:moveTo>
                <a:lnTo>
                  <a:pt x="164683" y="1134866"/>
                </a:lnTo>
                <a:lnTo>
                  <a:pt x="240961" y="1134866"/>
                </a:lnTo>
                <a:lnTo>
                  <a:pt x="243245" y="1129369"/>
                </a:lnTo>
                <a:close/>
              </a:path>
              <a:path w="1833245" h="1381125" extrusionOk="0">
                <a:moveTo>
                  <a:pt x="1446340" y="788766"/>
                </a:moveTo>
                <a:lnTo>
                  <a:pt x="389238" y="788766"/>
                </a:lnTo>
                <a:lnTo>
                  <a:pt x="429338" y="789877"/>
                </a:lnTo>
                <a:lnTo>
                  <a:pt x="473795" y="794368"/>
                </a:lnTo>
                <a:lnTo>
                  <a:pt x="522700" y="801521"/>
                </a:lnTo>
                <a:lnTo>
                  <a:pt x="634277" y="820412"/>
                </a:lnTo>
                <a:lnTo>
                  <a:pt x="697245" y="830318"/>
                </a:lnTo>
                <a:lnTo>
                  <a:pt x="765249" y="839273"/>
                </a:lnTo>
                <a:lnTo>
                  <a:pt x="838499" y="846326"/>
                </a:lnTo>
                <a:lnTo>
                  <a:pt x="917213" y="850535"/>
                </a:lnTo>
                <a:lnTo>
                  <a:pt x="1001613" y="850959"/>
                </a:lnTo>
                <a:lnTo>
                  <a:pt x="1091636" y="846686"/>
                </a:lnTo>
                <a:lnTo>
                  <a:pt x="1139353" y="842465"/>
                </a:lnTo>
                <a:lnTo>
                  <a:pt x="1188248" y="836762"/>
                </a:lnTo>
                <a:lnTo>
                  <a:pt x="1241251" y="829384"/>
                </a:lnTo>
                <a:lnTo>
                  <a:pt x="1290794" y="821579"/>
                </a:lnTo>
                <a:lnTo>
                  <a:pt x="1337128" y="813320"/>
                </a:lnTo>
                <a:lnTo>
                  <a:pt x="1380373" y="804600"/>
                </a:lnTo>
                <a:lnTo>
                  <a:pt x="1420655" y="795407"/>
                </a:lnTo>
                <a:lnTo>
                  <a:pt x="1446340" y="788766"/>
                </a:lnTo>
                <a:close/>
              </a:path>
              <a:path w="1833245" h="1381125" extrusionOk="0">
                <a:moveTo>
                  <a:pt x="1752290" y="244140"/>
                </a:moveTo>
                <a:lnTo>
                  <a:pt x="1670988" y="244140"/>
                </a:lnTo>
                <a:lnTo>
                  <a:pt x="1671646" y="272629"/>
                </a:lnTo>
                <a:lnTo>
                  <a:pt x="1673847" y="313065"/>
                </a:lnTo>
                <a:lnTo>
                  <a:pt x="1676519" y="355612"/>
                </a:lnTo>
                <a:lnTo>
                  <a:pt x="1679282" y="396091"/>
                </a:lnTo>
                <a:lnTo>
                  <a:pt x="1681372" y="433939"/>
                </a:lnTo>
                <a:lnTo>
                  <a:pt x="1680331" y="500959"/>
                </a:lnTo>
                <a:lnTo>
                  <a:pt x="1668266" y="556153"/>
                </a:lnTo>
                <a:lnTo>
                  <a:pt x="1649393" y="591742"/>
                </a:lnTo>
                <a:lnTo>
                  <a:pt x="1617958" y="625081"/>
                </a:lnTo>
                <a:lnTo>
                  <a:pt x="1568828" y="657473"/>
                </a:lnTo>
                <a:lnTo>
                  <a:pt x="1524060" y="678232"/>
                </a:lnTo>
                <a:lnTo>
                  <a:pt x="1468540" y="697960"/>
                </a:lnTo>
                <a:lnTo>
                  <a:pt x="1401433" y="716423"/>
                </a:lnTo>
                <a:lnTo>
                  <a:pt x="1363295" y="725128"/>
                </a:lnTo>
                <a:lnTo>
                  <a:pt x="1321960" y="733463"/>
                </a:lnTo>
                <a:lnTo>
                  <a:pt x="1277339" y="741415"/>
                </a:lnTo>
                <a:lnTo>
                  <a:pt x="1229321" y="748981"/>
                </a:lnTo>
                <a:lnTo>
                  <a:pt x="1177935" y="756135"/>
                </a:lnTo>
                <a:lnTo>
                  <a:pt x="1131065" y="761601"/>
                </a:lnTo>
                <a:lnTo>
                  <a:pt x="1086125" y="765576"/>
                </a:lnTo>
                <a:lnTo>
                  <a:pt x="999888" y="769669"/>
                </a:lnTo>
                <a:lnTo>
                  <a:pt x="1510442" y="769669"/>
                </a:lnTo>
                <a:lnTo>
                  <a:pt x="1554674" y="753549"/>
                </a:lnTo>
                <a:lnTo>
                  <a:pt x="1607144" y="729195"/>
                </a:lnTo>
                <a:lnTo>
                  <a:pt x="1651092" y="702158"/>
                </a:lnTo>
                <a:lnTo>
                  <a:pt x="1687118" y="672148"/>
                </a:lnTo>
                <a:lnTo>
                  <a:pt x="1715524" y="639137"/>
                </a:lnTo>
                <a:lnTo>
                  <a:pt x="1744436" y="585274"/>
                </a:lnTo>
                <a:lnTo>
                  <a:pt x="1755465" y="547540"/>
                </a:lnTo>
                <a:lnTo>
                  <a:pt x="1761300" y="509150"/>
                </a:lnTo>
                <a:lnTo>
                  <a:pt x="1763274" y="470325"/>
                </a:lnTo>
                <a:lnTo>
                  <a:pt x="1762615" y="431017"/>
                </a:lnTo>
                <a:lnTo>
                  <a:pt x="1760409" y="391082"/>
                </a:lnTo>
                <a:lnTo>
                  <a:pt x="1757626" y="350304"/>
                </a:lnTo>
                <a:lnTo>
                  <a:pt x="1754988" y="308319"/>
                </a:lnTo>
                <a:lnTo>
                  <a:pt x="1752875" y="269482"/>
                </a:lnTo>
                <a:lnTo>
                  <a:pt x="1752290" y="244140"/>
                </a:lnTo>
                <a:close/>
              </a:path>
              <a:path w="1833245" h="1381125" extrusionOk="0">
                <a:moveTo>
                  <a:pt x="1709129" y="0"/>
                </a:moveTo>
                <a:lnTo>
                  <a:pt x="1589090" y="244770"/>
                </a:lnTo>
                <a:lnTo>
                  <a:pt x="1752290" y="244140"/>
                </a:lnTo>
                <a:lnTo>
                  <a:pt x="1752276" y="243514"/>
                </a:lnTo>
                <a:lnTo>
                  <a:pt x="1832923" y="242893"/>
                </a:lnTo>
                <a:lnTo>
                  <a:pt x="17091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878669" y="398200"/>
            <a:ext cx="10214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Your Filesystem on RC</a:t>
            </a:r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0"/>
          <p:cNvGrpSpPr/>
          <p:nvPr/>
        </p:nvGrpSpPr>
        <p:grpSpPr>
          <a:xfrm>
            <a:off x="1872487" y="2171849"/>
            <a:ext cx="8545803" cy="2467585"/>
            <a:chOff x="811950" y="3188400"/>
            <a:chExt cx="7685075" cy="1811337"/>
          </a:xfrm>
        </p:grpSpPr>
        <p:sp>
          <p:nvSpPr>
            <p:cNvPr id="350" name="Google Shape;350;p30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/</a:t>
              </a:r>
              <a:endParaRPr sz="1800"/>
            </a:p>
          </p:txBody>
        </p:sp>
        <p:cxnSp>
          <p:nvCxnSpPr>
            <p:cNvPr id="351" name="Google Shape;351;p30"/>
            <p:cNvCxnSpPr>
              <a:stCxn id="350" idx="3"/>
            </p:cNvCxnSpPr>
            <p:nvPr/>
          </p:nvCxnSpPr>
          <p:spPr>
            <a:xfrm rot="10800000" flipH="1">
              <a:off x="2140050" y="3492687"/>
              <a:ext cx="702900" cy="561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0"/>
            <p:cNvCxnSpPr/>
            <p:nvPr/>
          </p:nvCxnSpPr>
          <p:spPr>
            <a:xfrm>
              <a:off x="2140050" y="4054287"/>
              <a:ext cx="5028900" cy="63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30"/>
            <p:cNvCxnSpPr>
              <a:stCxn id="350" idx="3"/>
              <a:endCxn id="354" idx="1"/>
            </p:cNvCxnSpPr>
            <p:nvPr/>
          </p:nvCxnSpPr>
          <p:spPr>
            <a:xfrm>
              <a:off x="2140050" y="4054287"/>
              <a:ext cx="27894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5" name="Google Shape;355;p30"/>
            <p:cNvSpPr/>
            <p:nvPr/>
          </p:nvSpPr>
          <p:spPr>
            <a:xfrm>
              <a:off x="2842950" y="3188400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/home/&lt;user&gt;</a:t>
              </a:r>
              <a:endParaRPr sz="1800"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92942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/projects/&lt;user&gt;</a:t>
              </a:r>
              <a:endParaRPr sz="1800"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168925" y="43694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Scratch space</a:t>
              </a:r>
              <a:endParaRPr sz="18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>
            <a:spLocks noGrp="1"/>
          </p:cNvSpPr>
          <p:nvPr>
            <p:ph type="title"/>
          </p:nvPr>
        </p:nvSpPr>
        <p:spPr>
          <a:xfrm>
            <a:off x="755437" y="2642090"/>
            <a:ext cx="104070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ctr" anchorCtr="0">
            <a:spAutoFit/>
          </a:bodyPr>
          <a:lstStyle/>
          <a:p>
            <a:pPr marL="133985" marR="5080" lvl="0" indent="0" algn="ctr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2F2B20"/>
              </a:buClr>
              <a:buSzPts val="2550"/>
              <a:buFont typeface="Arial Black"/>
              <a:buNone/>
            </a:pPr>
            <a:r>
              <a:rPr lang="en-US" sz="4350"/>
              <a:t>Commands</a:t>
            </a:r>
            <a:endParaRPr sz="25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35151" y="1356908"/>
            <a:ext cx="9671242" cy="103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6600"/>
              <a:t>Introduction to Linux</a:t>
            </a:r>
            <a:endParaRPr sz="6600"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2577404"/>
            <a:ext cx="10626000" cy="368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700" dirty="0"/>
              <a:t>Mea Trahan </a:t>
            </a:r>
            <a:endParaRPr lang="en-US" sz="2400" dirty="0">
              <a:solidFill>
                <a:srgbClr val="4472C4"/>
              </a:solidFill>
            </a:endParaRPr>
          </a:p>
          <a:p>
            <a:pPr marL="29845" marR="69850"/>
            <a:r>
              <a:rPr lang="en-US" sz="2700" dirty="0"/>
              <a:t>Contact: </a:t>
            </a:r>
            <a:r>
              <a:rPr lang="en-US" sz="2400" dirty="0">
                <a:solidFill>
                  <a:srgbClr val="4472C4"/>
                </a:solidFill>
                <a:hlinkClick r:id="rId3"/>
              </a:rPr>
              <a:t>datr2651</a:t>
            </a:r>
            <a:r>
              <a:rPr lang="en-US" sz="2400" dirty="0">
                <a:solidFill>
                  <a:srgbClr val="4472C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@colorado.edu</a:t>
            </a:r>
            <a:endParaRPr lang="en-US" sz="2400" i="0" strike="noStrike" cap="none" dirty="0">
              <a:solidFill>
                <a:srgbClr val="4472C4"/>
              </a:solidFill>
            </a:endParaRPr>
          </a:p>
          <a:p>
            <a:pPr marL="29845" marR="69850"/>
            <a:r>
              <a:rPr lang="en-US" sz="2400" dirty="0">
                <a:solidFill>
                  <a:schemeClr val="tx1"/>
                </a:solidFill>
              </a:rPr>
              <a:t>Website:</a:t>
            </a: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4472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i="0" u="sng" strike="noStrike" cap="none" dirty="0">
                <a:solidFill>
                  <a:srgbClr val="4472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sz="2400" dirty="0">
              <a:solidFill>
                <a:srgbClr val="4472C4"/>
              </a:solidFill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>
              <a:solidFill>
                <a:srgbClr val="4472C4"/>
              </a:solidFill>
            </a:endParaRPr>
          </a:p>
          <a:p>
            <a:pPr marL="29845" marR="69850"/>
            <a:r>
              <a:rPr lang="en-US" sz="2700" dirty="0">
                <a:solidFill>
                  <a:srgbClr val="000000"/>
                </a:solidFill>
              </a:rPr>
              <a:t>Slides and other files available for download and viewing:</a:t>
            </a:r>
            <a:endParaRPr lang="en-US" sz="2700" dirty="0"/>
          </a:p>
          <a:p>
            <a:pPr marL="29845" marR="69850"/>
            <a:r>
              <a:rPr lang="en-US" sz="2700" u="sng" dirty="0">
                <a:solidFill>
                  <a:srgbClr val="4472C4"/>
                </a:solidFill>
                <a:hlinkClick r:id="rId5"/>
              </a:rPr>
              <a:t>https://github.com/ResearchComputing/Supercomputing_Spinup_Spring_2022</a:t>
            </a:r>
            <a:endParaRPr lang="en-US" sz="2700"/>
          </a:p>
          <a:p>
            <a:pPr marL="29845" marR="69850" lvl="0" indent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2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95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Navigating the filesystem</a:t>
            </a:r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70" name="Google Shape;370;p32"/>
          <p:cNvSpPr txBox="1"/>
          <p:nvPr/>
        </p:nvSpPr>
        <p:spPr>
          <a:xfrm>
            <a:off x="1026211" y="1659883"/>
            <a:ext cx="3985500" cy="26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ls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mkdir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cd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rm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Permissions (modes)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8526578" y="2129800"/>
            <a:ext cx="571200" cy="5205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6505332" y="2961317"/>
            <a:ext cx="749400" cy="5205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d1</a:t>
            </a: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6158473" y="3822281"/>
            <a:ext cx="638400" cy="5205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f1</a:t>
            </a: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7300799" y="3822281"/>
            <a:ext cx="638400" cy="5205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f2</a:t>
            </a:r>
            <a:endParaRPr/>
          </a:p>
        </p:txBody>
      </p:sp>
      <p:cxnSp>
        <p:nvCxnSpPr>
          <p:cNvPr id="376" name="Google Shape;376;p32"/>
          <p:cNvCxnSpPr>
            <a:stCxn id="373" idx="0"/>
            <a:endCxn id="372" idx="2"/>
          </p:cNvCxnSpPr>
          <p:nvPr/>
        </p:nvCxnSpPr>
        <p:spPr>
          <a:xfrm rot="-5400000">
            <a:off x="7690482" y="1839767"/>
            <a:ext cx="311100" cy="19320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2"/>
          <p:cNvCxnSpPr>
            <a:stCxn id="378" idx="0"/>
            <a:endCxn id="372" idx="2"/>
          </p:cNvCxnSpPr>
          <p:nvPr/>
        </p:nvCxnSpPr>
        <p:spPr>
          <a:xfrm rot="-5400000">
            <a:off x="8183325" y="2332517"/>
            <a:ext cx="311100" cy="9465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2"/>
          <p:cNvCxnSpPr>
            <a:stCxn id="380" idx="0"/>
            <a:endCxn id="372" idx="2"/>
          </p:cNvCxnSpPr>
          <p:nvPr/>
        </p:nvCxnSpPr>
        <p:spPr>
          <a:xfrm rot="5400000" flipH="1">
            <a:off x="8701178" y="2761217"/>
            <a:ext cx="311100" cy="891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32"/>
          <p:cNvCxnSpPr>
            <a:stCxn id="382" idx="0"/>
            <a:endCxn id="372" idx="2"/>
          </p:cNvCxnSpPr>
          <p:nvPr/>
        </p:nvCxnSpPr>
        <p:spPr>
          <a:xfrm rot="5400000" flipH="1">
            <a:off x="9349333" y="2112917"/>
            <a:ext cx="311100" cy="13857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32"/>
          <p:cNvCxnSpPr>
            <a:stCxn id="374" idx="0"/>
            <a:endCxn id="373" idx="2"/>
          </p:cNvCxnSpPr>
          <p:nvPr/>
        </p:nvCxnSpPr>
        <p:spPr>
          <a:xfrm rot="-5400000">
            <a:off x="6508573" y="3450881"/>
            <a:ext cx="340500" cy="402300"/>
          </a:xfrm>
          <a:prstGeom prst="bentConnector3">
            <a:avLst>
              <a:gd name="adj1" fmla="val 4996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32"/>
          <p:cNvCxnSpPr>
            <a:stCxn id="375" idx="0"/>
            <a:endCxn id="373" idx="2"/>
          </p:cNvCxnSpPr>
          <p:nvPr/>
        </p:nvCxnSpPr>
        <p:spPr>
          <a:xfrm rot="5400000" flipH="1">
            <a:off x="7079699" y="3281981"/>
            <a:ext cx="340500" cy="740100"/>
          </a:xfrm>
          <a:prstGeom prst="bentConnector3">
            <a:avLst>
              <a:gd name="adj1" fmla="val 49965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32"/>
          <p:cNvSpPr/>
          <p:nvPr/>
        </p:nvSpPr>
        <p:spPr>
          <a:xfrm>
            <a:off x="7490925" y="2961317"/>
            <a:ext cx="749400" cy="5205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d2</a:t>
            </a:r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8526578" y="2961317"/>
            <a:ext cx="749400" cy="5205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d3</a:t>
            </a:r>
            <a:endParaRPr/>
          </a:p>
        </p:txBody>
      </p:sp>
      <p:sp>
        <p:nvSpPr>
          <p:cNvPr id="382" name="Google Shape;382;p32"/>
          <p:cNvSpPr/>
          <p:nvPr/>
        </p:nvSpPr>
        <p:spPr>
          <a:xfrm>
            <a:off x="9823033" y="2961317"/>
            <a:ext cx="749400" cy="520500"/>
          </a:xfrm>
          <a:prstGeom prst="rect">
            <a:avLst/>
          </a:prstGeom>
          <a:solidFill>
            <a:srgbClr val="E7E6E6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File and Directory related commands</a:t>
            </a:r>
            <a:endParaRPr sz="4350"/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844788" y="1507825"/>
            <a:ext cx="10585500" cy="4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pwd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full path to current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changes directory; can use full or relative path as target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mkdir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creates a subdirectory in the current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rmdir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removes an empty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245109" lvl="0" indent="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rm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removes a file (</a:t>
            </a:r>
            <a:r>
              <a:rPr lang="en-US" sz="23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rm -r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removes a directory and all of its  contents)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cp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copies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mv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moves (or renames) a file or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651510" lvl="0" indent="0" algn="l" rtl="0">
              <a:lnSpc>
                <a:spcPct val="107391"/>
              </a:lnSpc>
              <a:spcBef>
                <a:spcPts val="103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ls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lists the contents of a directory (</a:t>
            </a:r>
            <a:r>
              <a:rPr lang="en-US" sz="21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ls -l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gives detailed  listing)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chmod/chown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change permissions or ownership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df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displays filesystems and their sizes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du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disk usage (</a:t>
            </a:r>
            <a:r>
              <a:rPr lang="en-US" sz="23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du -sk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shows size of a directory and  all of its contents in KB)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78654" y="398200"/>
            <a:ext cx="9237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1: Navigation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399" name="Google Shape;399;p34"/>
          <p:cNvSpPr txBox="1"/>
          <p:nvPr/>
        </p:nvSpPr>
        <p:spPr>
          <a:xfrm>
            <a:off x="620408" y="1088205"/>
            <a:ext cx="11118600" cy="4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to your home directory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0" lvl="0" indent="-479425" algn="l" rtl="0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to the repo for this class.</a:t>
            </a:r>
            <a:endParaRPr sz="24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Print the path to your current directory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</a:rPr>
              <a:t>List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the contents of this directory (extra </a:t>
            </a:r>
            <a:r>
              <a:rPr lang="en-US" sz="2450">
                <a:solidFill>
                  <a:srgbClr val="2F2B20"/>
                </a:solidFill>
              </a:rPr>
              <a:t>print “long” list)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201930" lvl="0" indent="-479425" algn="l" rtl="0">
              <a:lnSpc>
                <a:spcPct val="107058"/>
              </a:lnSpc>
              <a:spcBef>
                <a:spcPts val="705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List the contents of the "</a:t>
            </a:r>
            <a:r>
              <a:rPr lang="en-US" sz="2450">
                <a:solidFill>
                  <a:srgbClr val="2F2B20"/>
                </a:solidFill>
              </a:rPr>
              <a:t>bash_tutorial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" directory without  changing into </a:t>
            </a:r>
            <a:r>
              <a:rPr lang="en-US" sz="2450">
                <a:solidFill>
                  <a:srgbClr val="2F2B20"/>
                </a:solidFill>
              </a:rPr>
              <a:t>it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into the "</a:t>
            </a:r>
            <a:r>
              <a:rPr lang="en-US" sz="2450">
                <a:solidFill>
                  <a:srgbClr val="2F2B20"/>
                </a:solidFill>
              </a:rPr>
              <a:t>bash_tutorial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" directory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520700" lvl="0" indent="-479425" algn="l" rtl="0">
              <a:lnSpc>
                <a:spcPct val="108627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into the "</a:t>
            </a:r>
            <a:r>
              <a:rPr lang="en-US" sz="2450">
                <a:solidFill>
                  <a:srgbClr val="2F2B20"/>
                </a:solidFill>
              </a:rPr>
              <a:t>linux_startup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" directory using a single command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5080" lvl="0" indent="-479425" algn="l" rtl="0">
              <a:lnSpc>
                <a:spcPct val="89900"/>
              </a:lnSpc>
              <a:spcBef>
                <a:spcPts val="57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to your home directory and create a new directory (you can pick the name). How can you be sure the new directory is there?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>
              <a:solidFill>
                <a:srgbClr val="2F2B2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Bonus: Determine how many KB are in "</a:t>
            </a:r>
            <a:r>
              <a:rPr lang="en-US" sz="2450">
                <a:solidFill>
                  <a:srgbClr val="2F2B20"/>
                </a:solidFill>
              </a:rPr>
              <a:t>bash_tutorial</a:t>
            </a: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>
            <a:spLocks noGrp="1"/>
          </p:cNvSpPr>
          <p:nvPr>
            <p:ph type="title"/>
          </p:nvPr>
        </p:nvSpPr>
        <p:spPr>
          <a:xfrm>
            <a:off x="878666" y="398200"/>
            <a:ext cx="6303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Viewing Files</a:t>
            </a: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07" name="Google Shape;407;p3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825" y="1177976"/>
            <a:ext cx="3457725" cy="35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>
            <a:spLocks noGrp="1"/>
          </p:cNvSpPr>
          <p:nvPr>
            <p:ph type="title"/>
          </p:nvPr>
        </p:nvSpPr>
        <p:spPr>
          <a:xfrm>
            <a:off x="457946" y="641472"/>
            <a:ext cx="769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File-viewing commands</a:t>
            </a:r>
            <a:endParaRPr/>
          </a:p>
        </p:txBody>
      </p:sp>
      <p:sp>
        <p:nvSpPr>
          <p:cNvPr id="415" name="Google Shape;415;p3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52969"/>
            <a:ext cx="10149900" cy="4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less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displays a file one screen at a time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cat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entire file to the screen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head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the first few lines of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tail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the last few lines of a file (with -f shows in realtime  the end of a file that may be changing)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diff	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differences between two files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168400" lvl="0" indent="0" algn="l" rtl="0">
              <a:lnSpc>
                <a:spcPct val="11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grep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lines containing a string or other regular  expression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83565" lvl="0" indent="0" algn="l" rtl="0">
              <a:lnSpc>
                <a:spcPct val="11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tee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prints the output of a command and also copies the output to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sort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sorts lines in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searches for files that meet specified criteria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wc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count words, lines, or characters in a file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2: File Viewing</a:t>
            </a:r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620408" y="1850205"/>
            <a:ext cx="111186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to the repo for this class.</a:t>
            </a:r>
            <a:endParaRPr sz="24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Change to the “bash_tutorial” directory</a:t>
            </a:r>
            <a:endParaRPr sz="2450">
              <a:solidFill>
                <a:schemeClr val="dk1"/>
              </a:solidFill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Print out the entire “test.sh” file</a:t>
            </a:r>
            <a:endParaRPr sz="2450">
              <a:solidFill>
                <a:schemeClr val="dk1"/>
              </a:solidFill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Print out the last 10 lines of “local_vs_global.sh” file</a:t>
            </a:r>
            <a:endParaRPr sz="2450">
              <a:solidFill>
                <a:schemeClr val="dk1"/>
              </a:solidFill>
            </a:endParaRPr>
          </a:p>
          <a:p>
            <a:pPr marL="498475" marR="0" lvl="0" indent="-479425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Find how many words “case_example.sh” has</a:t>
            </a:r>
            <a:endParaRPr sz="245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chemeClr val="dk1"/>
                </a:solidFill>
              </a:rPr>
              <a:t>Bonus: Find how to print </a:t>
            </a:r>
            <a:r>
              <a:rPr lang="en-US" sz="2450" i="1">
                <a:solidFill>
                  <a:schemeClr val="dk1"/>
                </a:solidFill>
              </a:rPr>
              <a:t>only </a:t>
            </a:r>
            <a:r>
              <a:rPr lang="en-US" sz="2450">
                <a:solidFill>
                  <a:schemeClr val="dk1"/>
                </a:solidFill>
              </a:rPr>
              <a:t>the last 4 lines of “local_vs_global.sh”</a:t>
            </a:r>
            <a:endParaRPr sz="245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endParaRPr sz="245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3405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Processes</a:t>
            </a:r>
            <a:endParaRPr/>
          </a:p>
        </p:txBody>
      </p:sp>
      <p:sp>
        <p:nvSpPr>
          <p:cNvPr id="431" name="Google Shape;431;p3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32" name="Google Shape;432;p38"/>
          <p:cNvSpPr txBox="1"/>
          <p:nvPr/>
        </p:nvSpPr>
        <p:spPr>
          <a:xfrm>
            <a:off x="1026212" y="1662708"/>
            <a:ext cx="8599800" cy="2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 process is a unique task; it may have threads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2569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Foreground vs background	( &amp; )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2569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jobs command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2569" algn="l" rtl="0">
              <a:spcBef>
                <a:spcPts val="64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Ctrl-C vs Ctrl-Z ; bg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2569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kill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>
            <a:spLocks noGrp="1"/>
          </p:cNvSpPr>
          <p:nvPr>
            <p:ph type="title"/>
          </p:nvPr>
        </p:nvSpPr>
        <p:spPr>
          <a:xfrm>
            <a:off x="450029" y="307083"/>
            <a:ext cx="115020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ctr" anchorCtr="0">
            <a:spAutoFit/>
          </a:bodyPr>
          <a:lstStyle/>
          <a:p>
            <a:pPr marL="12700" marR="5080" lvl="0" indent="0" algn="l" rtl="0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/>
              <a:t>Process and Program </a:t>
            </a:r>
            <a:br>
              <a:rPr lang="en-US" sz="4350"/>
            </a:br>
            <a:r>
              <a:rPr lang="en-US" sz="4350"/>
              <a:t>related commands</a:t>
            </a:r>
            <a:endParaRPr sz="4350"/>
          </a:p>
        </p:txBody>
      </p:sp>
      <p:sp>
        <p:nvSpPr>
          <p:cNvPr id="439" name="Google Shape;439;p39"/>
          <p:cNvSpPr txBox="1">
            <a:spLocks noGrp="1"/>
          </p:cNvSpPr>
          <p:nvPr>
            <p:ph type="dt" idx="10"/>
          </p:nvPr>
        </p:nvSpPr>
        <p:spPr>
          <a:xfrm>
            <a:off x="10913551" y="6347001"/>
            <a:ext cx="7050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6/25/18</a:t>
            </a:r>
            <a:endParaRPr/>
          </a:p>
        </p:txBody>
      </p:sp>
      <p:sp>
        <p:nvSpPr>
          <p:cNvPr id="440" name="Google Shape;440;p39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878686" y="2097475"/>
            <a:ext cx="10220100" cy="29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ps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lists processes (</a:t>
            </a:r>
            <a:r>
              <a:rPr lang="en-US" sz="23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ps -ef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lists all running processes)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top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processes currently using the CPU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002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kill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sends a signal to a process (kills process by default).  Target is Process-ID; found in 2</a:t>
            </a:r>
            <a:r>
              <a:rPr lang="en-US" sz="2300" baseline="300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column of </a:t>
            </a:r>
            <a:r>
              <a:rPr lang="en-US" sz="23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ps -ef 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output.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jobs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jobs currently in background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000125" lvl="0" indent="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2300" b="1">
                <a:solidFill>
                  <a:srgbClr val="2F2B20"/>
                </a:solidFill>
              </a:rPr>
              <a:t>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shows how much wall time and CPU time a  process has used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nice 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changes the priority of a process to get CPU time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>
            <a:spLocks noGrp="1"/>
          </p:cNvSpPr>
          <p:nvPr>
            <p:ph type="title"/>
          </p:nvPr>
        </p:nvSpPr>
        <p:spPr>
          <a:xfrm>
            <a:off x="878658" y="398200"/>
            <a:ext cx="8123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3: Processes</a:t>
            </a:r>
            <a:endParaRPr/>
          </a:p>
        </p:txBody>
      </p:sp>
      <p:sp>
        <p:nvSpPr>
          <p:cNvPr id="448" name="Google Shape;448;p40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49" name="Google Shape;449;p40"/>
          <p:cNvSpPr txBox="1"/>
          <p:nvPr/>
        </p:nvSpPr>
        <p:spPr>
          <a:xfrm>
            <a:off x="620408" y="1850205"/>
            <a:ext cx="111186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498475" marR="0" lvl="0" indent="-479425" algn="l" rtl="0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Font typeface="Arial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List all of </a:t>
            </a:r>
            <a:r>
              <a:rPr lang="en-US" sz="2450" i="1">
                <a:solidFill>
                  <a:schemeClr val="dk1"/>
                </a:solidFill>
              </a:rPr>
              <a:t>your </a:t>
            </a:r>
            <a:r>
              <a:rPr lang="en-US" sz="2450">
                <a:solidFill>
                  <a:schemeClr val="dk1"/>
                </a:solidFill>
              </a:rPr>
              <a:t>current processes</a:t>
            </a:r>
            <a:endParaRPr sz="2450">
              <a:solidFill>
                <a:schemeClr val="dk1"/>
              </a:solidFill>
            </a:endParaRPr>
          </a:p>
          <a:p>
            <a:pPr marL="498475" marR="0" lvl="0" indent="-479425" algn="l" rtl="0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Monitor all current running processes in real time</a:t>
            </a:r>
            <a:endParaRPr sz="2450">
              <a:solidFill>
                <a:schemeClr val="dk1"/>
              </a:solidFill>
            </a:endParaRPr>
          </a:p>
          <a:p>
            <a:pPr marL="498475" marR="0" lvl="0" indent="-479425" algn="l" rtl="0">
              <a:spcBef>
                <a:spcPts val="400"/>
              </a:spcBef>
              <a:spcAft>
                <a:spcPts val="0"/>
              </a:spcAft>
              <a:buClr>
                <a:srgbClr val="A9A57C"/>
              </a:buClr>
              <a:buSzPts val="2450"/>
              <a:buAutoNum type="arabicPeriod"/>
            </a:pPr>
            <a:r>
              <a:rPr lang="en-US" sz="2450">
                <a:solidFill>
                  <a:schemeClr val="dk1"/>
                </a:solidFill>
              </a:rPr>
              <a:t>Find the process id (pid) of </a:t>
            </a:r>
            <a:r>
              <a:rPr lang="en-US" sz="2450" i="1">
                <a:solidFill>
                  <a:schemeClr val="dk1"/>
                </a:solidFill>
              </a:rPr>
              <a:t>your</a:t>
            </a:r>
            <a:r>
              <a:rPr lang="en-US" sz="2450">
                <a:solidFill>
                  <a:schemeClr val="dk1"/>
                </a:solidFill>
              </a:rPr>
              <a:t> top process</a:t>
            </a:r>
            <a:endParaRPr sz="2450">
              <a:solidFill>
                <a:schemeClr val="dk1"/>
              </a:solidFill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Environment</a:t>
            </a:r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1026211" y="1390661"/>
            <a:ext cx="10704000" cy="26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Set up using shell and environment variables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shell: only effective in the current shell itself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358775" lvl="1" indent="-243203" algn="l" rtl="0">
              <a:lnSpc>
                <a:spcPct val="101400"/>
              </a:lnSpc>
              <a:spcBef>
                <a:spcPts val="56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environment: carry forward to subsequent commands or  shells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Set default values at login time using </a:t>
            </a:r>
            <a:r>
              <a:rPr lang="en-US" sz="27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.bash_profile</a:t>
            </a:r>
            <a:endParaRPr sz="2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55903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(or </a:t>
            </a:r>
            <a:r>
              <a:rPr lang="en-US" sz="27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.profile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).	Non-login interactive shells will read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.bashrc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instead.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1026211" y="4062244"/>
            <a:ext cx="62268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5270" marR="0" lvl="0" indent="-242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var_name[=value]</a:t>
            </a:r>
            <a:endParaRPr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7820290" y="4104400"/>
            <a:ext cx="103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(shell)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1026211" y="4548900"/>
            <a:ext cx="97860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export VAR_NAME[=value]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(environment)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1026211" y="5033840"/>
            <a:ext cx="11499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2616205" y="5065111"/>
            <a:ext cx="43965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(shows current variables)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1026211" y="5498404"/>
            <a:ext cx="2797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$VAR_NAME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4341432" y="5546964"/>
            <a:ext cx="4648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(refers to value of variable)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230909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878686" y="1395246"/>
            <a:ext cx="9782700" cy="3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What is Linux?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Why use Linux?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What happens when you log in?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Shells and environment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Files / Directories / Filesystems</a:t>
            </a:r>
            <a:endParaRPr sz="2550">
              <a:solidFill>
                <a:schemeClr val="dk1"/>
              </a:solidFill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</a:rPr>
              <a:t>Commands</a:t>
            </a:r>
            <a:endParaRPr sz="2550">
              <a:solidFill>
                <a:schemeClr val="dk1"/>
              </a:solidFill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Processes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More about shells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1222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Useful variables</a:t>
            </a: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72" name="Google Shape;472;p42"/>
          <p:cNvSpPr txBox="1"/>
          <p:nvPr/>
        </p:nvSpPr>
        <p:spPr>
          <a:xfrm>
            <a:off x="1026212" y="1209675"/>
            <a:ext cx="10185300" cy="48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directories to search for commands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home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screen where graphical output will appear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MANPATH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directories to search for manual pages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current language encoding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current working directory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username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429894" lvl="0" indent="-243203" algn="l" rtl="0">
              <a:lnSpc>
                <a:spcPct val="97700"/>
              </a:lnSpc>
              <a:spcBef>
                <a:spcPts val="420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LD_LIBRARY_PATH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directories to search for shared  objects (dynamically-loaded libs)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5080" lvl="0" indent="-243203" algn="l" rtl="0">
              <a:lnSpc>
                <a:spcPct val="97700"/>
              </a:lnSpc>
              <a:spcBef>
                <a:spcPts val="254"/>
              </a:spcBef>
              <a:spcAft>
                <a:spcPts val="0"/>
              </a:spcAft>
              <a:buClr>
                <a:srgbClr val="A9A57C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LM_LICENSE_FILE</a:t>
            </a: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files to search for FlexLM software  licenses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367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4</a:t>
            </a:r>
            <a:endParaRPr/>
          </a:p>
        </p:txBody>
      </p:sp>
      <p:sp>
        <p:nvSpPr>
          <p:cNvPr id="479" name="Google Shape;479;p4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80" name="Google Shape;480;p43"/>
          <p:cNvSpPr txBox="1"/>
          <p:nvPr/>
        </p:nvSpPr>
        <p:spPr>
          <a:xfrm>
            <a:off x="1026211" y="1305842"/>
            <a:ext cx="102117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99108" marR="0" lvl="0" indent="-3244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None/>
            </a:pP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Screen dump your whole environment. Type: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0" marR="0" lvl="0" indent="0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endParaRPr sz="2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508000" marR="0" lvl="0" indent="0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508000" marR="0" lvl="0" indent="0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br>
              <a:rPr lang="en-US" sz="2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1" name="Google Shape;481;p4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487" name="Google Shape;487;p4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88" name="Google Shape;488;p44"/>
          <p:cNvSpPr txBox="1"/>
          <p:nvPr/>
        </p:nvSpPr>
        <p:spPr>
          <a:xfrm>
            <a:off x="878687" y="1732152"/>
            <a:ext cx="101415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77825" marR="508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nano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simple and intuitive to get started with; not very  feature-ful; keyboard driven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26669" lvl="0" indent="-24384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vi/vim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universal; keyboard driven; powerful but some  learning curve required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122554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emacs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keyboard or GUI versions; helpful extensions  for programmers; well-documented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b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LibreOffice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for WYSIWYG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 a local editor via an SFTP program to remotely edit files.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(aka permissions)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1026212" y="1560329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3 classes of users: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51795" y="1971169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aka “owner”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09778" y="1907610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User (u)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Group (g)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Other (o)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26212" y="3034476"/>
            <a:ext cx="4406400" cy="27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3 types of permissions: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Read (r)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Write (w)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Execute (x)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89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rwxr-xr--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Modes (continued)</a:t>
            </a:r>
            <a:endParaRPr/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122423"/>
            <a:ext cx="9328200" cy="4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 g+wx filename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 o-x filename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set only read and execute for your group and others: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 go=rx filename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878657" y="398200"/>
            <a:ext cx="83982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Exercise 5: </a:t>
            </a:r>
            <a:endParaRPr/>
          </a:p>
        </p:txBody>
      </p:sp>
      <p:sp>
        <p:nvSpPr>
          <p:cNvPr id="514" name="Google Shape;514;p4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74950" y="1507415"/>
            <a:ext cx="11430000" cy="3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5270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 directory to </a:t>
            </a:r>
            <a:r>
              <a:rPr lang="en-US" sz="22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~/&lt;repo for this class&gt;</a:t>
            </a:r>
            <a:endParaRPr/>
          </a:p>
          <a:p>
            <a:pPr marL="527050" marR="0" lvl="0" indent="-514350" algn="l" rtl="0">
              <a:spcBef>
                <a:spcPts val="73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cat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show the contents of 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hello.sh </a:t>
            </a:r>
            <a:r>
              <a:rPr lang="en-US" sz="2550">
                <a:solidFill>
                  <a:srgbClr val="2F2B20"/>
                </a:solidFill>
              </a:rPr>
              <a:t>in “linux_startup” directory</a:t>
            </a:r>
            <a:endParaRPr sz="2550">
              <a:solidFill>
                <a:schemeClr val="dk1"/>
              </a:solidFill>
            </a:endParaRPr>
          </a:p>
          <a:p>
            <a:pPr marL="498475" marR="876935" lvl="0" indent="-485775" algn="l" rtl="0">
              <a:lnSpc>
                <a:spcPct val="103499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Try to run</a:t>
            </a:r>
            <a:r>
              <a:rPr lang="en-US" sz="2550">
                <a:solidFill>
                  <a:srgbClr val="2F2B20"/>
                </a:solidFill>
              </a:rPr>
              <a:t> the program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”hello.sh”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typing </a:t>
            </a:r>
            <a:r>
              <a:rPr lang="en-US" sz="2550" b="1">
                <a:solidFill>
                  <a:srgbClr val="2F2B20"/>
                </a:solidFill>
              </a:rPr>
              <a:t>./hello.sh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at the command line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0" lvl="0" indent="-485775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Add execute permission to </a:t>
            </a:r>
            <a:r>
              <a:rPr lang="en-US" sz="2550" b="1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hello.sh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chmod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98475" marR="0" lvl="0" indent="-485775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Can you run it now?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8475" marR="5080" lvl="0" indent="-48577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AutoNum type="arabicPeriod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Is there a path issue?	What are two ways you could</a:t>
            </a:r>
            <a:r>
              <a:rPr lang="en-US" sz="2550">
                <a:solidFill>
                  <a:srgbClr val="2F2B20"/>
                </a:solidFill>
              </a:rPr>
              <a:t>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get the script to run?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57636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More about shells</a:t>
            </a:r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523" name="Google Shape;523;p48"/>
          <p:cNvSpPr txBox="1"/>
          <p:nvPr/>
        </p:nvSpPr>
        <p:spPr>
          <a:xfrm>
            <a:off x="1026212" y="1659883"/>
            <a:ext cx="9143100" cy="27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Input and output redirection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 output from a command to a new file with	&gt;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Append output to an existing file with	&gt;&gt;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 a file as input to a command with	&lt;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Pipes:	| sends output of one command to another  command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7695" marR="0" lvl="0" indent="0" algn="l" rt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ps -ef | grep $USER</a:t>
            </a:r>
            <a:endParaRPr sz="2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4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878686" y="576721"/>
            <a:ext cx="89169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 Black"/>
              <a:buNone/>
            </a:pPr>
            <a:r>
              <a:rPr lang="en-US" sz="6400"/>
              <a:t>Thank you!</a:t>
            </a:r>
            <a:endParaRPr sz="6400"/>
          </a:p>
        </p:txBody>
      </p:sp>
      <p:sp>
        <p:nvSpPr>
          <p:cNvPr id="530" name="Google Shape;530;p49"/>
          <p:cNvSpPr txBox="1"/>
          <p:nvPr/>
        </p:nvSpPr>
        <p:spPr>
          <a:xfrm>
            <a:off x="935658" y="1691640"/>
            <a:ext cx="10597200" cy="396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3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Please fill out the survey!!!</a:t>
            </a:r>
            <a:r>
              <a:rPr lang="en-US" sz="3400" dirty="0">
                <a:solidFill>
                  <a:srgbClr val="2F2B20"/>
                </a:solidFill>
              </a:rPr>
              <a:t> </a:t>
            </a:r>
            <a:r>
              <a:rPr lang="en-US" sz="3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3400" dirty="0">
                <a:latin typeface="Arial"/>
                <a:ea typeface="Arial"/>
                <a:cs typeface="Arial"/>
              </a:rPr>
            </a:br>
            <a:r>
              <a:rPr lang="en-US" sz="3400" u="sng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br>
              <a:rPr lang="en-US" sz="3400" u="sng" dirty="0">
                <a:latin typeface="Arial"/>
                <a:ea typeface="Arial"/>
                <a:cs typeface="Arial"/>
              </a:rPr>
            </a:br>
            <a:br>
              <a:rPr lang="en-US" sz="3400" u="sng" dirty="0">
                <a:latin typeface="Arial"/>
                <a:ea typeface="Arial"/>
                <a:cs typeface="Arial"/>
              </a:rPr>
            </a:br>
            <a:r>
              <a:rPr lang="en-US" sz="36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Slides and files:</a:t>
            </a:r>
            <a:endParaRPr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 dirty="0">
                <a:solidFill>
                  <a:schemeClr val="accent5"/>
                </a:solidFill>
                <a:hlinkClick r:id="rId4"/>
              </a:rPr>
              <a:t>https://github.com/ResearchComputing/Supercomputing_Spinup_Spring_2022</a:t>
            </a:r>
            <a:endParaRPr lang="en-US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 good introductory online tutorial:</a:t>
            </a:r>
            <a:endParaRPr sz="2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2550" u="sng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http://www.ee.surrey.ac.uk/Teaching/Unix/index.html</a:t>
            </a:r>
            <a:endParaRPr sz="255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026200" y="1490875"/>
            <a:ext cx="10272900" cy="22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of the Unix-like family of operating systems.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Started in early ‘90s by Linus Torvalds.</a:t>
            </a:r>
            <a:endParaRPr sz="2550">
              <a:solidFill>
                <a:schemeClr val="dk1"/>
              </a:solidFill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</a:rPr>
              <a:t>Typically refers only to the kernel with software from the GNU project and elsewhere layered on top to form a  complete OS. Most is open source.</a:t>
            </a:r>
            <a:endParaRPr sz="2550">
              <a:solidFill>
                <a:schemeClr val="dk1"/>
              </a:solidFill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206168" y="6323729"/>
            <a:ext cx="3505479" cy="3900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75" y="944750"/>
            <a:ext cx="1079649" cy="128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510700" y="495160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 Kernel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2510700" y="439232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4270000" y="439231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016175" y="439231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7762350" y="439231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2510713" y="551087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is Linux?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026211" y="1490885"/>
            <a:ext cx="99615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Several distributions are available; from enterprise-grade, like RHEL or SUSE, to more consumer-focused, like Ubuntu.</a:t>
            </a:r>
            <a:endParaRPr sz="2550">
              <a:solidFill>
                <a:schemeClr val="dk1"/>
              </a:solidFill>
            </a:endParaRPr>
          </a:p>
          <a:p>
            <a:pPr marL="457200" marR="63500" lvl="0" indent="-390525" algn="just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Runs on everything from embedded systems to  supercomputers.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600" y="3343919"/>
            <a:ext cx="851750" cy="8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11" y="3378018"/>
            <a:ext cx="783550" cy="7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213" y="3378006"/>
            <a:ext cx="783574" cy="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775" y="3378024"/>
            <a:ext cx="851750" cy="8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510700" y="4951600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 Kernel</a:t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2510700" y="4392325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4270000" y="439231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6016175" y="439231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7762350" y="4392313"/>
            <a:ext cx="1644600" cy="495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2510713" y="5510875"/>
            <a:ext cx="6896400" cy="4950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Why Use Linux?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3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Default operating system on virtually all HPC systems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Extremely flexible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270" marR="0" lvl="0" indent="-242570" algn="l" rtl="0"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Not overbearing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270" marR="0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Fast and powerful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270" marR="0" lvl="0" indent="-242570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Many potent tools for software development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270" marR="479425" lvl="0" indent="-24257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You can get started with a few basic commands and  build from there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269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How do you log in?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724850" y="1639950"/>
            <a:ext cx="11151900" cy="41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0" lvl="0" indent="-2330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 remote system, use Secure Shell (SSH)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270" marR="0" lvl="0" indent="-233045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Windows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2470" marR="0" lvl="1" indent="-207644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Non-GUI SSH application: Windows PowerShell 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2470" marR="0" lvl="1" indent="-207644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GUI SSH application: PuTTY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2470" marR="0" lvl="1" indent="-233044" algn="l" rtl="0"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Putty is preferred method</a:t>
            </a:r>
            <a:r>
              <a:rPr lang="en-US" sz="24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/>
          </a:p>
          <a:p>
            <a:pPr marL="255270" marR="0" lvl="0" indent="-233045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Linux, Mac OS X terminal, ssh on the command line:</a:t>
            </a:r>
            <a:endParaRPr sz="2400">
              <a:solidFill>
                <a:srgbClr val="2F2B2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ssh &lt;</a:t>
            </a:r>
            <a:r>
              <a:rPr lang="en-US" sz="1900">
                <a:solidFill>
                  <a:schemeClr val="lt1"/>
                </a:solidFill>
                <a:highlight>
                  <a:srgbClr val="4D4D4D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1900">
              <a:solidFill>
                <a:schemeClr val="lt1"/>
              </a:solidFill>
              <a:highlight>
                <a:srgbClr val="4D4D4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55270" marR="267335" lvl="0" indent="-233045" algn="l" rtl="0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Once you are logged on, type the following:</a:t>
            </a:r>
            <a:endParaRPr sz="2400"/>
          </a:p>
          <a:p>
            <a:pPr marL="0" marR="267335" lvl="0" indent="0" algn="l" rtl="0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git clone https://github.com/ResearchComputing/Supercomputing_Spin_Up_Spring_2020 </a:t>
            </a:r>
            <a:endParaRPr sz="1900">
              <a:solidFill>
                <a:schemeClr val="lt1"/>
              </a:solidFill>
              <a:highlight>
                <a:srgbClr val="4D4D4D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328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Useful SSH options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1026210" y="1622408"/>
            <a:ext cx="105318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0" anchor="t" anchorCtr="0">
            <a:spAutoFit/>
          </a:bodyPr>
          <a:lstStyle/>
          <a:p>
            <a:pPr marL="255903" marR="0" lvl="0" indent="-2209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Consolas"/>
              <a:buChar char="•"/>
            </a:pPr>
            <a:r>
              <a:rPr lang="en-US" sz="2400" b="1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-X or -Y  </a:t>
            </a:r>
            <a:r>
              <a:rPr lang="en-US" sz="2400" b="1">
                <a:solidFill>
                  <a:schemeClr val="lt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chemeClr val="lt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572135" marR="0" lvl="1" indent="-24955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Allows X-windows to be forwarded back to your local display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9CBEBD"/>
              </a:buClr>
              <a:buSzPts val="3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5903" marR="0" lvl="0" indent="-2209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Consolas"/>
              <a:buChar char="•"/>
            </a:pPr>
            <a:r>
              <a:rPr lang="en-US" sz="2400" b="1">
                <a:solidFill>
                  <a:schemeClr val="lt1"/>
                </a:solidFill>
                <a:highlight>
                  <a:srgbClr val="4D4D4D"/>
                </a:highlight>
                <a:latin typeface="Consolas"/>
                <a:ea typeface="Consolas"/>
                <a:cs typeface="Consolas"/>
                <a:sym typeface="Consolas"/>
              </a:rPr>
              <a:t>-o TCPKeepAlive=yes</a:t>
            </a:r>
            <a:r>
              <a:rPr lang="en-US" sz="2400" b="1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2135" marR="281940" lvl="1" indent="-249553" algn="l" rtl="0">
              <a:lnSpc>
                <a:spcPct val="102099"/>
              </a:lnSpc>
              <a:spcBef>
                <a:spcPts val="69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Sends occasional communication to the SSH server even  when you’re not typing, so firewalls along the network path  won’t drop your “idle” connection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71578" y="398203"/>
            <a:ext cx="103941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What happens when you log in?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26212" y="1640286"/>
            <a:ext cx="9787500" cy="29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825" rIns="0" bIns="0" anchor="t" anchorCtr="0">
            <a:spAutoFit/>
          </a:bodyPr>
          <a:lstStyle/>
          <a:p>
            <a:pPr marL="255903" marR="0" lvl="0" indent="-1860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Login is authenticated (password or key)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Assigned to a tty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Shell starts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Environment is set up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“Message of the Day” prints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903" marR="0" lvl="0" indent="-186053" algn="l" rtl="0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>
                <a:srgbClr val="A9A57C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Prompt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37</Slides>
  <Notes>37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Research Computing Supercomputing  Spin Up</vt:lpstr>
      <vt:lpstr>Introduction to Linux</vt:lpstr>
      <vt:lpstr>Outline</vt:lpstr>
      <vt:lpstr>What is Linux?</vt:lpstr>
      <vt:lpstr>What is Linux?</vt:lpstr>
      <vt:lpstr>Why Use Linux?</vt:lpstr>
      <vt:lpstr>How do you log in?</vt:lpstr>
      <vt:lpstr>Useful SSH options</vt:lpstr>
      <vt:lpstr>What happens when you log in?</vt:lpstr>
      <vt:lpstr>What identifies a Linux user?</vt:lpstr>
      <vt:lpstr>Shells A command line interpreter: The shell interprets typed input, passes results to the rest of the OS, returns response</vt:lpstr>
      <vt:lpstr>users</vt:lpstr>
      <vt:lpstr>Shell features</vt:lpstr>
      <vt:lpstr>Anatomy of a Linux command</vt:lpstr>
      <vt:lpstr>PowerPoint Presentation</vt:lpstr>
      <vt:lpstr>The Linux Filesystem</vt:lpstr>
      <vt:lpstr>Multiple Users</vt:lpstr>
      <vt:lpstr>Your Filesystem on RC</vt:lpstr>
      <vt:lpstr>Commands</vt:lpstr>
      <vt:lpstr>Navigating the filesystem</vt:lpstr>
      <vt:lpstr>File and Directory related commands</vt:lpstr>
      <vt:lpstr>Exercise 1: Navigation</vt:lpstr>
      <vt:lpstr>Viewing Files</vt:lpstr>
      <vt:lpstr>File-viewing commands</vt:lpstr>
      <vt:lpstr>Exercise 2: File Viewing</vt:lpstr>
      <vt:lpstr>Processes</vt:lpstr>
      <vt:lpstr>Process and Program  related commands</vt:lpstr>
      <vt:lpstr>Exercise 3: Processes</vt:lpstr>
      <vt:lpstr>Environment</vt:lpstr>
      <vt:lpstr>Useful variables</vt:lpstr>
      <vt:lpstr>Exercise 4</vt:lpstr>
      <vt:lpstr>File editing</vt:lpstr>
      <vt:lpstr>Modes (aka permissions)</vt:lpstr>
      <vt:lpstr>Modes (continued)</vt:lpstr>
      <vt:lpstr>Exercise 5: </vt:lpstr>
      <vt:lpstr>More about shells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cp:revision>21</cp:revision>
  <dcterms:modified xsi:type="dcterms:W3CDTF">2022-01-26T22:01:10Z</dcterms:modified>
</cp:coreProperties>
</file>